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61" r:id="rId5"/>
    <p:sldId id="264" r:id="rId6"/>
    <p:sldId id="265" r:id="rId7"/>
    <p:sldId id="266" r:id="rId8"/>
    <p:sldId id="269" r:id="rId9"/>
    <p:sldId id="270" r:id="rId10"/>
    <p:sldId id="271" r:id="rId11"/>
    <p:sldId id="272" r:id="rId12"/>
    <p:sldId id="273" r:id="rId13"/>
    <p:sldId id="274" r:id="rId14"/>
    <p:sldId id="277" r:id="rId15"/>
    <p:sldId id="276" r:id="rId16"/>
    <p:sldId id="278" r:id="rId17"/>
    <p:sldId id="257" r:id="rId18"/>
    <p:sldId id="279" r:id="rId19"/>
    <p:sldId id="259" r:id="rId20"/>
    <p:sldId id="281" r:id="rId21"/>
    <p:sldId id="280" r:id="rId22"/>
    <p:sldId id="282" r:id="rId23"/>
    <p:sldId id="283" r:id="rId24"/>
    <p:sldId id="268" r:id="rId25"/>
    <p:sldId id="26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C58791-6EB0-2948-8726-0373ABFD1E63}" v="176" dt="2024-03-17T11:33:58.1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94"/>
  </p:normalViewPr>
  <p:slideViewPr>
    <p:cSldViewPr snapToGrid="0">
      <p:cViewPr varScale="1">
        <p:scale>
          <a:sx n="96" d="100"/>
          <a:sy n="96" d="100"/>
        </p:scale>
        <p:origin x="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Use the right software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Riyadh</c:v>
                </c:pt>
                <c:pt idx="1">
                  <c:v>Jeddah</c:v>
                </c:pt>
                <c:pt idx="2">
                  <c:v>Dammam</c:v>
                </c:pt>
                <c:pt idx="3">
                  <c:v>Makkah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72-AF41-B4C6-1FA1481C9D9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Riyadh</c:v>
                </c:pt>
                <c:pt idx="1">
                  <c:v>Jeddah</c:v>
                </c:pt>
                <c:pt idx="2">
                  <c:v>Dammam</c:v>
                </c:pt>
                <c:pt idx="3">
                  <c:v>Makkah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572-AF41-B4C6-1FA1481C9D9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Riyadh</c:v>
                </c:pt>
                <c:pt idx="1">
                  <c:v>Jeddah</c:v>
                </c:pt>
                <c:pt idx="2">
                  <c:v>Dammam</c:v>
                </c:pt>
                <c:pt idx="3">
                  <c:v>Makkah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572-AF41-B4C6-1FA1481C9D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18720943"/>
        <c:axId val="1867964575"/>
      </c:barChart>
      <c:catAx>
        <c:axId val="15187209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67964575"/>
        <c:crosses val="autoZero"/>
        <c:auto val="1"/>
        <c:lblAlgn val="ctr"/>
        <c:lblOffset val="100"/>
        <c:noMultiLvlLbl val="0"/>
      </c:catAx>
      <c:valAx>
        <c:axId val="1867964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187209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Sheet1!$A$2:$A$23</cx:f>
        <cx:lvl ptCount="22">
          <cx:pt idx="0">Category 1</cx:pt>
          <cx:pt idx="1">Category 1</cx:pt>
          <cx:pt idx="2">Category 1</cx:pt>
          <cx:pt idx="3">Category 1</cx:pt>
          <cx:pt idx="4">Category 1</cx:pt>
          <cx:pt idx="5">Category 1</cx:pt>
          <cx:pt idx="6">Category 1</cx:pt>
          <cx:pt idx="7">Category 1</cx:pt>
          <cx:pt idx="8">Category 1</cx:pt>
          <cx:pt idx="9">Category 2</cx:pt>
          <cx:pt idx="10">Category 2</cx:pt>
          <cx:pt idx="11">Category 2</cx:pt>
          <cx:pt idx="12">Category 2</cx:pt>
          <cx:pt idx="13">Category 2</cx:pt>
          <cx:pt idx="14">Category 2</cx:pt>
          <cx:pt idx="15">Category 2</cx:pt>
          <cx:pt idx="16">Category 3</cx:pt>
          <cx:pt idx="17">Category 3</cx:pt>
          <cx:pt idx="18">Category 3</cx:pt>
          <cx:pt idx="19">Category 3</cx:pt>
          <cx:pt idx="20">Category 3</cx:pt>
          <cx:pt idx="21">Category 3</cx:pt>
        </cx:lvl>
      </cx:strDim>
      <cx:numDim type="val">
        <cx:f>Sheet1!$B$2:$B$23</cx:f>
        <cx:lvl ptCount="22" formatCode="General">
          <cx:pt idx="0">-7</cx:pt>
          <cx:pt idx="1">-10</cx:pt>
          <cx:pt idx="2">-28</cx:pt>
          <cx:pt idx="3">47</cx:pt>
          <cx:pt idx="4">11</cx:pt>
          <cx:pt idx="5">-24</cx:pt>
          <cx:pt idx="6">-24</cx:pt>
          <cx:pt idx="7">36</cx:pt>
          <cx:pt idx="8">10</cx:pt>
          <cx:pt idx="9">-78</cx:pt>
          <cx:pt idx="10">47</cx:pt>
          <cx:pt idx="11">-24</cx:pt>
          <cx:pt idx="12">-17</cx:pt>
          <cx:pt idx="13">-12</cx:pt>
          <cx:pt idx="14">-11</cx:pt>
          <cx:pt idx="15">17</cx:pt>
          <cx:pt idx="16">14</cx:pt>
          <cx:pt idx="17">46</cx:pt>
          <cx:pt idx="18">-18</cx:pt>
          <cx:pt idx="19">19</cx:pt>
          <cx:pt idx="20">-26</cx:pt>
          <cx:pt idx="21">-20</cx:pt>
        </cx:lvl>
      </cx:numDim>
    </cx:data>
    <cx:data id="1">
      <cx:strDim type="cat">
        <cx:f>Sheet1!$A$2:$A$23</cx:f>
        <cx:lvl ptCount="22">
          <cx:pt idx="0">Category 1</cx:pt>
          <cx:pt idx="1">Category 1</cx:pt>
          <cx:pt idx="2">Category 1</cx:pt>
          <cx:pt idx="3">Category 1</cx:pt>
          <cx:pt idx="4">Category 1</cx:pt>
          <cx:pt idx="5">Category 1</cx:pt>
          <cx:pt idx="6">Category 1</cx:pt>
          <cx:pt idx="7">Category 1</cx:pt>
          <cx:pt idx="8">Category 1</cx:pt>
          <cx:pt idx="9">Category 2</cx:pt>
          <cx:pt idx="10">Category 2</cx:pt>
          <cx:pt idx="11">Category 2</cx:pt>
          <cx:pt idx="12">Category 2</cx:pt>
          <cx:pt idx="13">Category 2</cx:pt>
          <cx:pt idx="14">Category 2</cx:pt>
          <cx:pt idx="15">Category 2</cx:pt>
          <cx:pt idx="16">Category 3</cx:pt>
          <cx:pt idx="17">Category 3</cx:pt>
          <cx:pt idx="18">Category 3</cx:pt>
          <cx:pt idx="19">Category 3</cx:pt>
          <cx:pt idx="20">Category 3</cx:pt>
          <cx:pt idx="21">Category 3</cx:pt>
        </cx:lvl>
      </cx:strDim>
      <cx:numDim type="val">
        <cx:f>Sheet1!$C$2:$C$23</cx:f>
        <cx:lvl ptCount="22" formatCode="General">
          <cx:pt idx="0">-3</cx:pt>
          <cx:pt idx="1">1</cx:pt>
          <cx:pt idx="2">-6</cx:pt>
          <cx:pt idx="3">10</cx:pt>
          <cx:pt idx="4">34</cx:pt>
          <cx:pt idx="5">128</cx:pt>
          <cx:pt idx="6">22</cx:pt>
          <cx:pt idx="7">-12</cx:pt>
          <cx:pt idx="8">-28</cx:pt>
          <cx:pt idx="9">6</cx:pt>
          <cx:pt idx="10">31</cx:pt>
          <cx:pt idx="11">3</cx:pt>
          <cx:pt idx="12">12</cx:pt>
          <cx:pt idx="13">-12</cx:pt>
          <cx:pt idx="14">-13</cx:pt>
          <cx:pt idx="15">6</cx:pt>
          <cx:pt idx="16">15</cx:pt>
          <cx:pt idx="17">41</cx:pt>
          <cx:pt idx="18">16</cx:pt>
          <cx:pt idx="19">10</cx:pt>
          <cx:pt idx="20">23</cx:pt>
          <cx:pt idx="21">16</cx:pt>
        </cx:lvl>
      </cx:numDim>
    </cx:data>
    <cx:data id="2">
      <cx:strDim type="cat">
        <cx:f>Sheet1!$A$2:$A$23</cx:f>
        <cx:lvl ptCount="22">
          <cx:pt idx="0">Category 1</cx:pt>
          <cx:pt idx="1">Category 1</cx:pt>
          <cx:pt idx="2">Category 1</cx:pt>
          <cx:pt idx="3">Category 1</cx:pt>
          <cx:pt idx="4">Category 1</cx:pt>
          <cx:pt idx="5">Category 1</cx:pt>
          <cx:pt idx="6">Category 1</cx:pt>
          <cx:pt idx="7">Category 1</cx:pt>
          <cx:pt idx="8">Category 1</cx:pt>
          <cx:pt idx="9">Category 2</cx:pt>
          <cx:pt idx="10">Category 2</cx:pt>
          <cx:pt idx="11">Category 2</cx:pt>
          <cx:pt idx="12">Category 2</cx:pt>
          <cx:pt idx="13">Category 2</cx:pt>
          <cx:pt idx="14">Category 2</cx:pt>
          <cx:pt idx="15">Category 2</cx:pt>
          <cx:pt idx="16">Category 3</cx:pt>
          <cx:pt idx="17">Category 3</cx:pt>
          <cx:pt idx="18">Category 3</cx:pt>
          <cx:pt idx="19">Category 3</cx:pt>
          <cx:pt idx="20">Category 3</cx:pt>
          <cx:pt idx="21">Category 3</cx:pt>
        </cx:lvl>
      </cx:strDim>
      <cx:numDim type="val">
        <cx:f>Sheet1!$D$2:$D$23</cx:f>
        <cx:lvl ptCount="22" formatCode="General">
          <cx:pt idx="0">-24</cx:pt>
          <cx:pt idx="1">11</cx:pt>
          <cx:pt idx="2">34</cx:pt>
          <cx:pt idx="3">-19</cx:pt>
          <cx:pt idx="4">4</cx:pt>
          <cx:pt idx="5">27</cx:pt>
          <cx:pt idx="6">27</cx:pt>
          <cx:pt idx="7">-3</cx:pt>
          <cx:pt idx="8">44</cx:pt>
          <cx:pt idx="9">50</cx:pt>
          <cx:pt idx="10">91</cx:pt>
          <cx:pt idx="11">-8</cx:pt>
          <cx:pt idx="12">36</cx:pt>
          <cx:pt idx="13">16</cx:pt>
          <cx:pt idx="14">24</cx:pt>
          <cx:pt idx="15">46</cx:pt>
          <cx:pt idx="16">14</cx:pt>
          <cx:pt idx="17">-6</cx:pt>
          <cx:pt idx="18">48</cx:pt>
          <cx:pt idx="19">23</cx:pt>
          <cx:pt idx="20">23</cx:pt>
          <cx:pt idx="21">-18</cx:pt>
        </cx:lvl>
      </cx:numDim>
    </cx:data>
  </cx:chartData>
  <cx:chart>
    <cx:plotArea>
      <cx:plotAreaRegion>
        <cx:series layoutId="boxWhisker" uniqueId="{0985F744-2EA1-F548-9CDB-84FDB585E7D4}">
          <cx:tx>
            <cx:txData>
              <cx:f>Sheet1!$B$1</cx:f>
              <cx:v>Series1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BD70D0C3-3295-C549-9A4F-07CA183747AF}">
          <cx:tx>
            <cx:txData>
              <cx:f>Sheet1!$C$1</cx:f>
              <cx:v>Series2</cx:v>
            </cx:txData>
          </cx:tx>
          <cx:dataId val="1"/>
          <cx:layoutPr>
            <cx:visibility meanLine="0" meanMarker="1" nonoutliers="0" outliers="1"/>
            <cx:statistics quartileMethod="exclusive"/>
          </cx:layoutPr>
        </cx:series>
        <cx:series layoutId="boxWhisker" uniqueId="{013157D4-67EB-AA40-8A3E-843876EE5FD9}">
          <cx:tx>
            <cx:txData>
              <cx:f>Sheet1!$D$1</cx:f>
              <cx:v>Series3</cx:v>
            </cx:txData>
          </cx:tx>
          <cx:dataId val="2"/>
          <cx:layoutPr>
            <cx:visibility meanLine="0" meanMarker="1" nonoutliers="0" outliers="1"/>
            <cx:statistics quartileMethod="exclusive"/>
          </cx:layoutPr>
        </cx:series>
      </cx:plotAreaRegion>
      <cx:axis id="0" hidden="1">
        <cx:catScaling gapWidth="1"/>
        <cx:tickLabels/>
      </cx:axis>
      <cx:axis id="1" hidden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ABBBC-B0B7-7E2A-FEE8-306BBC27A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D2913-704F-329A-F32C-A43AE883E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F5262-CD15-09E6-2708-DC30200C4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A55D4-835D-DE51-4A78-67B1EFE50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8D7AC-9BEC-ABB7-8989-D7312B6A2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556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D4943-A66A-229E-AB4F-D9ACEE0CF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835992-A326-28D9-B9DC-290292026E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951CE-D942-3FAC-365A-823ABB580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0B720-B9BA-22E3-1742-224DDE84C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20265-B3AE-D159-3934-70C5FE8DE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421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C99C7A-7FF5-3450-E4DF-45D9A2DC92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810E1F-31EE-EC80-84E3-C3D59CEA43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50C1A-9B99-8C7E-D906-882D5A081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09DE2-B3C3-0C95-D2BD-CDF513D0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E76C5-960A-5FAC-0239-6CE1F3496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9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997A2-58B4-C7D4-9E1D-8329189D7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2D7EA-CFE2-A3D2-CBD3-81A22F98D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8B033-F80C-C585-43CB-EE95480CF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5C235-7FE3-DFC9-4C48-6321E5AAD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FF560-D98A-409A-9D5A-DE5CA0CBB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030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BB6EC-BA2F-3BDF-6B84-446663D50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F9344-88D6-4CEB-359E-3D4451282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D3F59-D0FC-58C6-0F4E-1FC0BAAB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4FA07-2A2B-83B8-EDEC-CA9917E2A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F4081-4F69-C413-BB87-17EB18220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642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93077-9558-C05A-8D05-757A251C0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2EEBA-2B94-AA8F-C6E5-2B72B9148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304B70-CF91-E7D8-B3E7-9C71F25F9C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7EFDF-A762-73AB-91BD-6A9DA6C7B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008A9-D781-A0D4-0CBC-1E679E5B9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E0F81E-123A-43C6-C832-93D1F6943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320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F766F-F0B9-F2E3-4E12-8DD9707F4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BA221-54BE-5622-32BD-B84F79D37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2CB4B2-88BD-FAC5-FDED-5835F9DEF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491FB3-F629-B11D-A83A-D3A57124E4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7C7070-C22A-B988-BE67-FE27310DB0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8462B8-D62A-4B1F-80D0-2A0D07C0C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3A0DF-580D-2512-DE10-E46B549E9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9815D0-4B76-FA99-0B66-823E663BB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13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105B3-FAF6-066F-1CF0-936E05EFC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0BF67-6E4C-F7C5-E422-B9F8B1488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F4E3A9-2D8F-FB28-EEA3-1A6DE1D3E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7580DC-E36E-DA8B-A646-6CADE12E7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70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FD4427-E1C4-B101-FAF1-97E1A0D20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E43F73-874F-A7E8-162F-4BB065066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36381F-C8DD-30FB-DF5D-7413E61B7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04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29A49-2395-7706-F191-0ED0F2316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3C740-8D78-465A-A966-8669DDC8F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864BBF-8B61-0D24-6E30-7A09E38C00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CDBF60-6407-8A46-ACBF-2251D85A2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35CB25-8A24-33AE-82A4-78A9D2A7A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7E71A-ECDD-F1EF-C819-E630A6FEB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84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18D5F-5E84-F43B-08F2-059ACB8ED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94F0CF-F8CF-1994-E86D-1BFDEBCDC7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ED3E4-BB07-BED4-6A4F-F55F35EC24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46D008-0CE5-B3F4-01BB-66CE0456B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236EB-D396-48A8-68A7-BE6ABFD94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FA0065-C226-7D02-9651-566FF6277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199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B04DC3-7AC1-1802-5F1E-1A9C588D7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27413-B3C0-666D-52EB-826B252A1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D8145-4C59-E724-1605-73C59A9243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E0D8D6-7A98-664D-A2A0-4AD139C3DD31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6158F-F810-1A0B-F767-8FCE1B946B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05361-9480-B295-06F4-D41590EF9A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BA3EDA-4E4C-664C-BDB2-35D6ED318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877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venngage.com/tools/accessible-color-palette-generator" TargetMode="External"/><Relationship Id="rId2" Type="http://schemas.openxmlformats.org/officeDocument/2006/relationships/hyperlink" Target="https://colorbrewer2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davidmathlogic.com/colorblind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colab.research.google.com/drive/1OEG16-J2snSk5RQFe07HJ4nE4kKhaZM3?usp=sharing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matplotlib.org/stable/users/resources/index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371/journal.pcbi.1003833" TargetMode="External"/><Relationship Id="rId2" Type="http://schemas.openxmlformats.org/officeDocument/2006/relationships/hyperlink" Target="https://doi.org/10.1016/j.patter.2020.100141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-graph-gallery.com/" TargetMode="External"/><Relationship Id="rId2" Type="http://schemas.openxmlformats.org/officeDocument/2006/relationships/hyperlink" Target="https://matplotlib.org/stable/gallery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lotly.com/python/plotly-fundamentals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12857-8198-2C1A-B063-AFB8B75571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CS 345 Visualization and Plotting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74ED42-5C11-AA18-EC20-0CEC972B09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Marco Canini</a:t>
            </a:r>
          </a:p>
        </p:txBody>
      </p:sp>
    </p:spTree>
    <p:extLst>
      <p:ext uri="{BB962C8B-B14F-4D97-AF65-F5344CB8AC3E}">
        <p14:creationId xmlns:p14="http://schemas.microsoft.com/office/powerpoint/2010/main" val="334742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6250B-7D51-43EC-1FA1-50FB3DA8E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Colors always mean something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C6AF8-7E8D-3AD4-4457-79FFC723B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Whether obvious or subtle, color represents information: Use it!</a:t>
            </a:r>
          </a:p>
          <a:p>
            <a:endParaRPr lang="en-US" dirty="0"/>
          </a:p>
          <a:p>
            <a:r>
              <a:rPr lang="en-US" dirty="0"/>
              <a:t>Hints: not all colors are created equal</a:t>
            </a:r>
          </a:p>
          <a:p>
            <a:pPr lvl="1"/>
            <a:r>
              <a:rPr lang="en-US" dirty="0"/>
              <a:t>Figures should work effectively in both color and black-and-white formats</a:t>
            </a:r>
          </a:p>
          <a:p>
            <a:pPr lvl="1"/>
            <a:r>
              <a:rPr lang="en-US" dirty="0"/>
              <a:t>Use color schemes that are effective for colorblind readers</a:t>
            </a:r>
          </a:p>
          <a:p>
            <a:pPr lvl="2"/>
            <a:r>
              <a:rPr lang="en-US" dirty="0">
                <a:hlinkClick r:id="rId2"/>
              </a:rPr>
              <a:t>https://colorbrewer2.org/</a:t>
            </a:r>
            <a:endParaRPr lang="en-US" dirty="0"/>
          </a:p>
          <a:p>
            <a:pPr lvl="2"/>
            <a:r>
              <a:rPr lang="en-US" dirty="0">
                <a:hlinkClick r:id="rId3"/>
              </a:rPr>
              <a:t>https://venngage.com/tools/accessible-color-palette-generator</a:t>
            </a:r>
            <a:endParaRPr lang="en-US" dirty="0"/>
          </a:p>
          <a:p>
            <a:pPr lvl="2"/>
            <a:r>
              <a:rPr lang="en-US" dirty="0">
                <a:hlinkClick r:id="rId4"/>
              </a:rPr>
              <a:t>https://davidmathlogic.com/colorblind/</a:t>
            </a:r>
            <a:endParaRPr lang="en-US" dirty="0"/>
          </a:p>
          <a:p>
            <a:pPr lvl="2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C81218-F41B-C6D9-6D61-DBA4957085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5096395"/>
            <a:ext cx="10455275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476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B57D4-EBA3-7904-9C3A-03E70C0AF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 figures to the support medium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85742-F026-A213-C712-38457586D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Paper, projection screen, poster: each has different size and ways to view and interact with the figure</a:t>
            </a:r>
          </a:p>
          <a:p>
            <a:r>
              <a:rPr lang="en-US" dirty="0"/>
              <a:t>During presentation, figure will be displayed for </a:t>
            </a:r>
            <a:r>
              <a:rPr lang="en-US" b="1" dirty="0"/>
              <a:t>limited time</a:t>
            </a:r>
          </a:p>
          <a:p>
            <a:pPr lvl="1"/>
            <a:r>
              <a:rPr lang="en-US" dirty="0"/>
              <a:t>Viewer must quickly understand it while listing to presentation</a:t>
            </a:r>
          </a:p>
          <a:p>
            <a:pPr lvl="1"/>
            <a:r>
              <a:rPr lang="en-US" dirty="0"/>
              <a:t>Figure must be kept simple and message must be visually salient</a:t>
            </a:r>
          </a:p>
          <a:p>
            <a:pPr lvl="1"/>
            <a:r>
              <a:rPr lang="en-US" dirty="0"/>
              <a:t>Use thicker lines or bigger points/text, colors with high contrast</a:t>
            </a:r>
          </a:p>
          <a:p>
            <a:r>
              <a:rPr lang="en-US" dirty="0"/>
              <a:t>For a paper, a viewer can view figure as long as necessary</a:t>
            </a:r>
          </a:p>
          <a:p>
            <a:pPr lvl="1"/>
            <a:r>
              <a:rPr lang="en-US" dirty="0"/>
              <a:t>Can use a lot of details, along with complementary explanations in the caption</a:t>
            </a:r>
          </a:p>
          <a:p>
            <a:pPr lvl="1"/>
            <a:r>
              <a:rPr lang="en-US" dirty="0"/>
              <a:t>However, the figure should be readable in print!</a:t>
            </a:r>
          </a:p>
        </p:txBody>
      </p:sp>
    </p:spTree>
    <p:extLst>
      <p:ext uri="{BB962C8B-B14F-4D97-AF65-F5344CB8AC3E}">
        <p14:creationId xmlns:p14="http://schemas.microsoft.com/office/powerpoint/2010/main" val="370009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2457E-2DC0-BD29-8221-AE860BFB6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uncertainty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9016C-BAC2-EB17-E47E-0363BC96B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Failure to include uncertainty in a visual can be misleading</a:t>
            </a:r>
          </a:p>
          <a:p>
            <a:r>
              <a:rPr lang="en-US" dirty="0"/>
              <a:t>Typically easy to include via error bars or shaded intervals</a:t>
            </a:r>
          </a:p>
          <a:p>
            <a:r>
              <a:rPr lang="en-US" dirty="0"/>
              <a:t>However, be cautious about the</a:t>
            </a:r>
            <a:br>
              <a:rPr lang="en-US" dirty="0"/>
            </a:br>
            <a:r>
              <a:rPr lang="en-US" dirty="0"/>
              <a:t>measures of representing uncertainty</a:t>
            </a:r>
          </a:p>
          <a:p>
            <a:pPr lvl="1"/>
            <a:r>
              <a:rPr lang="en-US" dirty="0"/>
              <a:t>Standard deviation, standard error,</a:t>
            </a:r>
            <a:br>
              <a:rPr lang="en-US" dirty="0"/>
            </a:br>
            <a:r>
              <a:rPr lang="en-US" dirty="0"/>
              <a:t>confidence intervals</a:t>
            </a:r>
          </a:p>
          <a:p>
            <a:pPr lvl="1"/>
            <a:r>
              <a:rPr lang="en-US" dirty="0"/>
              <a:t>Ensure that the message conveys</a:t>
            </a:r>
            <a:br>
              <a:rPr lang="en-US" dirty="0"/>
            </a:br>
            <a:r>
              <a:rPr lang="en-US" dirty="0"/>
              <a:t>the correct interpretation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F8254B4-677C-4AA0-A80A-6DB91A28C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7034" y="2935581"/>
            <a:ext cx="4743059" cy="3557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0500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EA75-1A27-F5A9-318F-80EB831B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captions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7E7FE-A84A-2163-1572-2081BA89F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Important to have detailed captions that gully explain everything in the figure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E2D27C-AD04-E7E3-ADE9-F870C1EF8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817" y="2369524"/>
            <a:ext cx="5608982" cy="38074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552877-A8A1-5E1E-A9E0-7CE179C80A9C}"/>
              </a:ext>
            </a:extLst>
          </p:cNvPr>
          <p:cNvSpPr txBox="1"/>
          <p:nvPr/>
        </p:nvSpPr>
        <p:spPr>
          <a:xfrm>
            <a:off x="3675077" y="5183073"/>
            <a:ext cx="7678722" cy="9204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r>
              <a:rPr lang="en-US" sz="2800" dirty="0"/>
              <a:t>Bad example:</a:t>
            </a:r>
            <a:r>
              <a:rPr lang="en-US" dirty="0"/>
              <a:t> Figure 2: System overheads.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9C16D7-F752-A265-AE07-CF3115F61638}"/>
              </a:ext>
            </a:extLst>
          </p:cNvPr>
          <p:cNvSpPr txBox="1"/>
          <p:nvPr/>
        </p:nvSpPr>
        <p:spPr>
          <a:xfrm>
            <a:off x="838201" y="2905780"/>
            <a:ext cx="44494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caption explains how to read the figure and provides additional precision for what cannot be graphically represented</a:t>
            </a:r>
          </a:p>
        </p:txBody>
      </p:sp>
    </p:spTree>
    <p:extLst>
      <p:ext uri="{BB962C8B-B14F-4D97-AF65-F5344CB8AC3E}">
        <p14:creationId xmlns:p14="http://schemas.microsoft.com/office/powerpoint/2010/main" val="2996141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EA75-1A27-F5A9-318F-80EB831B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Detailed captions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7E7FE-A84A-2163-1572-2081BA89F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Important to have detailed captions that gully explain everything in the figure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E2D27C-AD04-E7E3-ADE9-F870C1EF8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817" y="2369524"/>
            <a:ext cx="5608982" cy="38074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9C16D7-F752-A265-AE07-CF3115F61638}"/>
              </a:ext>
            </a:extLst>
          </p:cNvPr>
          <p:cNvSpPr txBox="1"/>
          <p:nvPr/>
        </p:nvSpPr>
        <p:spPr>
          <a:xfrm>
            <a:off x="838201" y="2905780"/>
            <a:ext cx="44494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caption explains how to read the figure and provides additional precision for what cannot be graphically represented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C2A25F-AF4D-90CF-0E86-C4AA4A3B235A}"/>
              </a:ext>
            </a:extLst>
          </p:cNvPr>
          <p:cNvSpPr/>
          <p:nvPr/>
        </p:nvSpPr>
        <p:spPr>
          <a:xfrm>
            <a:off x="5724937" y="5183074"/>
            <a:ext cx="5608982" cy="993890"/>
          </a:xfrm>
          <a:prstGeom prst="rect">
            <a:avLst/>
          </a:prstGeom>
          <a:solidFill>
            <a:srgbClr val="FFFF00">
              <a:alpha val="2955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89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9E64B-B7B6-CD7D-F516-673CFA55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the right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F7053-FE06-E8A6-0875-F0E7DF158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Effective visuals typically require good command of one or more software (most comes for free!)</a:t>
            </a:r>
          </a:p>
          <a:p>
            <a:pPr lvl="1"/>
            <a:r>
              <a:rPr lang="en-US" dirty="0" err="1"/>
              <a:t>Matplolib</a:t>
            </a:r>
            <a:r>
              <a:rPr lang="en-US" dirty="0"/>
              <a:t>, </a:t>
            </a:r>
            <a:r>
              <a:rPr lang="en-US" dirty="0" err="1"/>
              <a:t>plotly</a:t>
            </a:r>
            <a:r>
              <a:rPr lang="en-US" dirty="0"/>
              <a:t>, ggplot2, may other viable options</a:t>
            </a:r>
          </a:p>
          <a:p>
            <a:pPr lvl="1"/>
            <a:r>
              <a:rPr lang="en-US" dirty="0"/>
              <a:t>Presentation software like PowerPoint has native plotting support</a:t>
            </a:r>
          </a:p>
          <a:p>
            <a:pPr lvl="1"/>
            <a:r>
              <a:rPr lang="en-US" dirty="0"/>
              <a:t>Interactive data visualization toolkits e.g. D3.js</a:t>
            </a:r>
          </a:p>
          <a:p>
            <a:endParaRPr lang="en-US" dirty="0"/>
          </a:p>
          <a:p>
            <a:r>
              <a:rPr lang="en-US" dirty="0"/>
              <a:t>Hints: Know your tools well!</a:t>
            </a:r>
          </a:p>
          <a:p>
            <a:pPr lvl="1"/>
            <a:r>
              <a:rPr lang="en-US" dirty="0"/>
              <a:t>Don’t trust the default</a:t>
            </a:r>
          </a:p>
          <a:p>
            <a:pPr lvl="1"/>
            <a:r>
              <a:rPr lang="en-US" dirty="0"/>
              <a:t>Keep improving until the figure is clear enough</a:t>
            </a:r>
          </a:p>
        </p:txBody>
      </p:sp>
    </p:spTree>
    <p:extLst>
      <p:ext uri="{BB962C8B-B14F-4D97-AF65-F5344CB8AC3E}">
        <p14:creationId xmlns:p14="http://schemas.microsoft.com/office/powerpoint/2010/main" val="7561989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7DC10CA-91E7-B46C-DAFD-88DF3DE61E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8176115"/>
              </p:ext>
            </p:extLst>
          </p:nvPr>
        </p:nvGraphicFramePr>
        <p:xfrm>
          <a:off x="643467" y="265044"/>
          <a:ext cx="10905066" cy="53406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287D30A-5DAF-67C7-E24D-E7D729CD4DDA}"/>
              </a:ext>
            </a:extLst>
          </p:cNvPr>
          <p:cNvSpPr txBox="1"/>
          <p:nvPr/>
        </p:nvSpPr>
        <p:spPr>
          <a:xfrm>
            <a:off x="493985" y="5605670"/>
            <a:ext cx="112040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above plot is made within PowerPoint (with data that live in a spreadsheet)</a:t>
            </a:r>
          </a:p>
          <a:p>
            <a:r>
              <a:rPr lang="en-US" sz="2400" dirty="0"/>
              <a:t>It looks slick and can be customized and animated for a more effective presentation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C9DC379-6708-96A4-BF4F-379711694769}"/>
              </a:ext>
            </a:extLst>
          </p:cNvPr>
          <p:cNvGrpSpPr/>
          <p:nvPr/>
        </p:nvGrpSpPr>
        <p:grpSpPr>
          <a:xfrm>
            <a:off x="5526157" y="1961322"/>
            <a:ext cx="740589" cy="1467678"/>
            <a:chOff x="5526157" y="1961322"/>
            <a:chExt cx="740589" cy="1467678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478FE5C9-49D3-9C64-6743-B880B636ACBB}"/>
                </a:ext>
              </a:extLst>
            </p:cNvPr>
            <p:cNvCxnSpPr/>
            <p:nvPr/>
          </p:nvCxnSpPr>
          <p:spPr>
            <a:xfrm>
              <a:off x="5526157" y="1961322"/>
              <a:ext cx="0" cy="1467678"/>
            </a:xfrm>
            <a:prstGeom prst="straightConnector1">
              <a:avLst/>
            </a:prstGeom>
            <a:ln w="38100">
              <a:headEnd type="diamond" w="lg" len="lg"/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F723CF-7D72-0A25-C9C8-9B152FDE74A4}"/>
                </a:ext>
              </a:extLst>
            </p:cNvPr>
            <p:cNvSpPr txBox="1"/>
            <p:nvPr/>
          </p:nvSpPr>
          <p:spPr>
            <a:xfrm>
              <a:off x="5565913" y="2325829"/>
              <a:ext cx="7008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-55%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579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series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BD942-A40F-4319-F577-65BEFB06E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raster graphics if possible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42C42-5F44-8C07-67C3-6656F9D1A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including graphics in papers or</a:t>
            </a:r>
            <a:br>
              <a:rPr lang="en-US" dirty="0"/>
            </a:br>
            <a:r>
              <a:rPr lang="en-US" dirty="0"/>
              <a:t>presentations, avoid raster graphics</a:t>
            </a:r>
          </a:p>
          <a:p>
            <a:endParaRPr lang="en-US" dirty="0"/>
          </a:p>
          <a:p>
            <a:r>
              <a:rPr lang="en-US" dirty="0"/>
              <a:t>In vector graphics, visual elements are created directly from geometric shapes</a:t>
            </a:r>
          </a:p>
          <a:p>
            <a:r>
              <a:rPr lang="en-US" dirty="0"/>
              <a:t>The viewer can zoom in without experiencing loss of details </a:t>
            </a:r>
          </a:p>
          <a:p>
            <a:r>
              <a:rPr lang="en-US" dirty="0"/>
              <a:t>Matplotlib and drawing tools like </a:t>
            </a:r>
            <a:r>
              <a:rPr lang="en-US" dirty="0" err="1"/>
              <a:t>draw.io</a:t>
            </a:r>
            <a:r>
              <a:rPr lang="en-US" dirty="0"/>
              <a:t> export visuals as PDFs, and these can be included in </a:t>
            </a:r>
            <a:r>
              <a:rPr lang="en-US" dirty="0" err="1"/>
              <a:t>LaTex</a:t>
            </a:r>
            <a:r>
              <a:rPr lang="en-US" dirty="0"/>
              <a:t> or PowerPoint directly</a:t>
            </a:r>
          </a:p>
        </p:txBody>
      </p:sp>
      <p:pic>
        <p:nvPicPr>
          <p:cNvPr id="4098" name="Picture 2" descr="Vector graphics - Wikipedia">
            <a:extLst>
              <a:ext uri="{FF2B5EF4-FFF2-40B4-BE49-F238E27FC236}">
                <a16:creationId xmlns:a16="http://schemas.microsoft.com/office/drawing/2014/main" id="{8B74B752-AB2D-0D89-DF76-7AD1BF022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0554" y="893072"/>
            <a:ext cx="35687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191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1123C-A33F-3CA2-C7FC-C916F9D0D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“</a:t>
            </a:r>
            <a:r>
              <a:rPr lang="en-US" dirty="0" err="1"/>
              <a:t>Chartjunk</a:t>
            </a:r>
            <a:r>
              <a:rPr lang="en-US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6D508-7056-36B3-98C0-8D2C9319D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Chartjunk</a:t>
            </a:r>
            <a:r>
              <a:rPr lang="en-US" dirty="0"/>
              <a:t>: all the unnecessary visual elements that do not improve the message or add confusion</a:t>
            </a:r>
          </a:p>
          <a:p>
            <a:pPr lvl="1"/>
            <a:r>
              <a:rPr lang="en-US" dirty="0"/>
              <a:t>E.g., use of too many colors, too many labels, gratuitously colored backgrounds, useless grid lines, etc.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6A3E977-C5F2-820D-9A90-8E4B50CE1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429000"/>
            <a:ext cx="7460974" cy="3246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5ACAC0-EF6E-3182-44B0-45DA852F27AF}"/>
              </a:ext>
            </a:extLst>
          </p:cNvPr>
          <p:cNvSpPr txBox="1"/>
          <p:nvPr/>
        </p:nvSpPr>
        <p:spPr>
          <a:xfrm>
            <a:off x="8339387" y="5733828"/>
            <a:ext cx="30278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Source: Ten Simple Rules for Better Figures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N. P. Rougier, M.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Droettboom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P. E.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Bourne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701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0AFCC-E11E-4A26-7F95-5364FBAB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kill your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95C80-FD3E-3BBA-CDA8-E174741A2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the first draft of a figure is 10% of the effort; the other 90% is successive refinement and it takes time</a:t>
            </a:r>
          </a:p>
          <a:p>
            <a:r>
              <a:rPr lang="en-US" dirty="0"/>
              <a:t>Develop good infrastructure for plotting</a:t>
            </a:r>
          </a:p>
          <a:p>
            <a:pPr lvl="1"/>
            <a:r>
              <a:rPr lang="en-US" dirty="0"/>
              <a:t>Know your tools</a:t>
            </a:r>
          </a:p>
          <a:p>
            <a:pPr lvl="1"/>
            <a:r>
              <a:rPr lang="en-US" dirty="0"/>
              <a:t>Script things like a maniac</a:t>
            </a:r>
          </a:p>
          <a:p>
            <a:r>
              <a:rPr lang="en-US" dirty="0"/>
              <a:t>Hint: Decouple raw data processing from plotting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AAB104-9C2E-012C-7E13-1FD7AC9ADAFD}"/>
              </a:ext>
            </a:extLst>
          </p:cNvPr>
          <p:cNvSpPr/>
          <p:nvPr/>
        </p:nvSpPr>
        <p:spPr>
          <a:xfrm>
            <a:off x="1298714" y="5247171"/>
            <a:ext cx="1338469" cy="12457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Data</a:t>
            </a:r>
          </a:p>
          <a:p>
            <a:pPr algn="ctr"/>
            <a:r>
              <a:rPr lang="en-US" dirty="0"/>
              <a:t>(Many MBs / GBs)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B3972260-0993-7E46-8784-6103F6392DF9}"/>
              </a:ext>
            </a:extLst>
          </p:cNvPr>
          <p:cNvSpPr/>
          <p:nvPr/>
        </p:nvSpPr>
        <p:spPr>
          <a:xfrm>
            <a:off x="2915477" y="5453787"/>
            <a:ext cx="2254643" cy="83247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~Minutes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2F9152-21FD-4283-7D60-9E2E32CE4B99}"/>
              </a:ext>
            </a:extLst>
          </p:cNvPr>
          <p:cNvSpPr/>
          <p:nvPr/>
        </p:nvSpPr>
        <p:spPr>
          <a:xfrm>
            <a:off x="5448414" y="5247170"/>
            <a:ext cx="1338469" cy="12457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Figure</a:t>
            </a:r>
          </a:p>
        </p:txBody>
      </p:sp>
      <p:sp>
        <p:nvSpPr>
          <p:cNvPr id="7" name="U-Turn Arrow 6">
            <a:extLst>
              <a:ext uri="{FF2B5EF4-FFF2-40B4-BE49-F238E27FC236}">
                <a16:creationId xmlns:a16="http://schemas.microsoft.com/office/drawing/2014/main" id="{E1F3AA78-526B-B9F4-C97F-5C80C5C3E469}"/>
              </a:ext>
            </a:extLst>
          </p:cNvPr>
          <p:cNvSpPr/>
          <p:nvPr/>
        </p:nvSpPr>
        <p:spPr>
          <a:xfrm flipH="1">
            <a:off x="2637183" y="4522080"/>
            <a:ext cx="3458817" cy="657622"/>
          </a:xfrm>
          <a:prstGeom prst="uturnArrow">
            <a:avLst>
              <a:gd name="adj1" fmla="val 27015"/>
              <a:gd name="adj2" fmla="val 25000"/>
              <a:gd name="adj3" fmla="val 25001"/>
              <a:gd name="adj4" fmla="val 74999"/>
              <a:gd name="adj5" fmla="val 10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11D7F9-E72A-51B6-A980-71EAB2A946A7}"/>
              </a:ext>
            </a:extLst>
          </p:cNvPr>
          <p:cNvSpPr txBox="1"/>
          <p:nvPr/>
        </p:nvSpPr>
        <p:spPr>
          <a:xfrm>
            <a:off x="3957664" y="4730307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Refine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3D04A9-40DD-2BA8-08D4-A7EC18716F28}"/>
              </a:ext>
            </a:extLst>
          </p:cNvPr>
          <p:cNvSpPr txBox="1"/>
          <p:nvPr/>
        </p:nvSpPr>
        <p:spPr>
          <a:xfrm>
            <a:off x="7208952" y="5480903"/>
            <a:ext cx="36843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Long pre-processing times are a huge pain</a:t>
            </a:r>
          </a:p>
        </p:txBody>
      </p:sp>
    </p:spTree>
    <p:extLst>
      <p:ext uri="{BB962C8B-B14F-4D97-AF65-F5344CB8AC3E}">
        <p14:creationId xmlns:p14="http://schemas.microsoft.com/office/powerpoint/2010/main" val="1922917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ainting of different colors and shapes&#10;&#10;Description automatically generated with medium confidence">
            <a:extLst>
              <a:ext uri="{FF2B5EF4-FFF2-40B4-BE49-F238E27FC236}">
                <a16:creationId xmlns:a16="http://schemas.microsoft.com/office/drawing/2014/main" id="{BEE64688-0634-E192-73E8-8B84EA937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0"/>
            <a:ext cx="68580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257EC5E-691F-25AD-CED5-E3478967A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 basics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2A8F0A-89B2-DF0F-D7AA-AC40BC399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62400" cy="4351338"/>
          </a:xfrm>
        </p:spPr>
        <p:txBody>
          <a:bodyPr/>
          <a:lstStyle/>
          <a:p>
            <a:r>
              <a:rPr lang="en-US" sz="2800" dirty="0"/>
              <a:t>Papers aren’t just text</a:t>
            </a:r>
          </a:p>
          <a:p>
            <a:endParaRPr lang="en-US" sz="2800" dirty="0"/>
          </a:p>
          <a:p>
            <a:r>
              <a:rPr lang="en-US" sz="2800" dirty="0"/>
              <a:t>Humans tend to parse well with visuals</a:t>
            </a:r>
          </a:p>
          <a:p>
            <a:endParaRPr lang="en-US" sz="2800" dirty="0"/>
          </a:p>
          <a:p>
            <a:r>
              <a:rPr lang="en-US" sz="2800" dirty="0"/>
              <a:t>Effective figures suggest an understanding and interpretation of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782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0AFCC-E11E-4A26-7F95-5364FBAB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kill your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95C80-FD3E-3BBA-CDA8-E174741A2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the first draft of a figure is 10% of the effort; the other 90% is successive refinement and it takes time</a:t>
            </a:r>
          </a:p>
          <a:p>
            <a:r>
              <a:rPr lang="en-US" dirty="0"/>
              <a:t>Develop good infrastructure for plotting</a:t>
            </a:r>
          </a:p>
          <a:p>
            <a:pPr lvl="1"/>
            <a:r>
              <a:rPr lang="en-US" dirty="0"/>
              <a:t>Know your tools</a:t>
            </a:r>
          </a:p>
          <a:p>
            <a:pPr lvl="1"/>
            <a:r>
              <a:rPr lang="en-US" dirty="0"/>
              <a:t>Script things like a maniac</a:t>
            </a:r>
          </a:p>
          <a:p>
            <a:r>
              <a:rPr lang="en-US" dirty="0"/>
              <a:t>Hint: Decouple raw data processing from plotting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AAB104-9C2E-012C-7E13-1FD7AC9ADAFD}"/>
              </a:ext>
            </a:extLst>
          </p:cNvPr>
          <p:cNvSpPr/>
          <p:nvPr/>
        </p:nvSpPr>
        <p:spPr>
          <a:xfrm>
            <a:off x="1298714" y="5247171"/>
            <a:ext cx="1338469" cy="12457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Data</a:t>
            </a:r>
          </a:p>
          <a:p>
            <a:pPr algn="ctr"/>
            <a:r>
              <a:rPr lang="en-US" dirty="0"/>
              <a:t>(Many MBs / GBs)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B3972260-0993-7E46-8784-6103F6392DF9}"/>
              </a:ext>
            </a:extLst>
          </p:cNvPr>
          <p:cNvSpPr/>
          <p:nvPr/>
        </p:nvSpPr>
        <p:spPr>
          <a:xfrm>
            <a:off x="2915477" y="5453787"/>
            <a:ext cx="2254643" cy="83247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~Minutes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2F9152-21FD-4283-7D60-9E2E32CE4B99}"/>
              </a:ext>
            </a:extLst>
          </p:cNvPr>
          <p:cNvSpPr/>
          <p:nvPr/>
        </p:nvSpPr>
        <p:spPr>
          <a:xfrm>
            <a:off x="5448414" y="5247170"/>
            <a:ext cx="1338469" cy="12457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Plot Data (A few KBs)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9CD6A3BB-47F6-BCD8-6C76-B19C303330C8}"/>
              </a:ext>
            </a:extLst>
          </p:cNvPr>
          <p:cNvSpPr/>
          <p:nvPr/>
        </p:nvSpPr>
        <p:spPr>
          <a:xfrm>
            <a:off x="7065177" y="5452831"/>
            <a:ext cx="2254643" cy="832471"/>
          </a:xfrm>
          <a:prstGeom prst="rightArrow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~Seconds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C8BCBE-7227-0398-F50D-BD7E0C409CB1}"/>
              </a:ext>
            </a:extLst>
          </p:cNvPr>
          <p:cNvSpPr/>
          <p:nvPr/>
        </p:nvSpPr>
        <p:spPr>
          <a:xfrm>
            <a:off x="9598114" y="5246214"/>
            <a:ext cx="1338469" cy="12457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Figure</a:t>
            </a:r>
          </a:p>
        </p:txBody>
      </p:sp>
      <p:sp>
        <p:nvSpPr>
          <p:cNvPr id="12" name="U-Turn Arrow 11">
            <a:extLst>
              <a:ext uri="{FF2B5EF4-FFF2-40B4-BE49-F238E27FC236}">
                <a16:creationId xmlns:a16="http://schemas.microsoft.com/office/drawing/2014/main" id="{36E7C26B-6461-C37A-DE6D-4F5C5C4D7550}"/>
              </a:ext>
            </a:extLst>
          </p:cNvPr>
          <p:cNvSpPr/>
          <p:nvPr/>
        </p:nvSpPr>
        <p:spPr>
          <a:xfrm flipH="1">
            <a:off x="6786883" y="4521124"/>
            <a:ext cx="3458817" cy="657622"/>
          </a:xfrm>
          <a:prstGeom prst="uturnArrow">
            <a:avLst>
              <a:gd name="adj1" fmla="val 27015"/>
              <a:gd name="adj2" fmla="val 25000"/>
              <a:gd name="adj3" fmla="val 25001"/>
              <a:gd name="adj4" fmla="val 74999"/>
              <a:gd name="adj5" fmla="val 100000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F07101-2B60-DDAB-68E5-E886E4B179C2}"/>
              </a:ext>
            </a:extLst>
          </p:cNvPr>
          <p:cNvSpPr txBox="1"/>
          <p:nvPr/>
        </p:nvSpPr>
        <p:spPr>
          <a:xfrm>
            <a:off x="8107364" y="4729351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Refine</a:t>
            </a:r>
          </a:p>
        </p:txBody>
      </p:sp>
    </p:spTree>
    <p:extLst>
      <p:ext uri="{BB962C8B-B14F-4D97-AF65-F5344CB8AC3E}">
        <p14:creationId xmlns:p14="http://schemas.microsoft.com/office/powerpoint/2010/main" val="2342779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3CCF5-AC83-3AC2-AA12-A1EEE1EED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kill other people’s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05B45-81CC-B604-F15F-C3F6235A8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 figure ready for sharing?</a:t>
            </a:r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F6F85ADC-660B-F958-2983-3E99F7EADC9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069803444"/>
                  </p:ext>
                </p:extLst>
              </p:nvPr>
            </p:nvGraphicFramePr>
            <p:xfrm>
              <a:off x="4545496" y="2743200"/>
              <a:ext cx="5813287" cy="374967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F6F85ADC-660B-F958-2983-3E99F7EADC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45496" y="2743200"/>
                <a:ext cx="5813287" cy="374967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1264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3CCF5-AC83-3AC2-AA12-A1EEE1EED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kill other people’s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05B45-81CC-B604-F15F-C3F6235A8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the figure ready for sharing?</a:t>
            </a:r>
          </a:p>
          <a:p>
            <a:endParaRPr lang="en-US" dirty="0"/>
          </a:p>
          <a:p>
            <a:r>
              <a:rPr lang="en-US" dirty="0"/>
              <a:t>Hint: if the figure generates basic questions like what is the x/y-axis, what are the units, what are the error bars, what is “Line 1”, etc. </a:t>
            </a:r>
            <a:r>
              <a:rPr lang="en-US" b="1" dirty="0"/>
              <a:t>probably the figure is not ready for sharing</a:t>
            </a:r>
            <a:endParaRPr lang="en-US" dirty="0"/>
          </a:p>
          <a:p>
            <a:pPr lvl="1"/>
            <a:r>
              <a:rPr lang="en-US" dirty="0"/>
              <a:t>It will take more time for people to understand it than if you had spent a bit more effort to polish the figure</a:t>
            </a:r>
          </a:p>
        </p:txBody>
      </p:sp>
    </p:spTree>
    <p:extLst>
      <p:ext uri="{BB962C8B-B14F-4D97-AF65-F5344CB8AC3E}">
        <p14:creationId xmlns:p14="http://schemas.microsoft.com/office/powerpoint/2010/main" val="6449708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D6439-99A5-E9F7-C3CA-26A853DF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tables?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548ED-EF16-65AD-ABE0-C0ED52982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Tables are often summarized values or information</a:t>
            </a:r>
          </a:p>
          <a:p>
            <a:r>
              <a:rPr lang="en-US" dirty="0"/>
              <a:t>Tables are effective if the goal is to reference exact numbers</a:t>
            </a:r>
          </a:p>
          <a:p>
            <a:r>
              <a:rPr lang="en-US" dirty="0"/>
              <a:t>Graphs are better for perceiving trends and making comparisons and predictions</a:t>
            </a:r>
          </a:p>
        </p:txBody>
      </p:sp>
    </p:spTree>
    <p:extLst>
      <p:ext uri="{BB962C8B-B14F-4D97-AF65-F5344CB8AC3E}">
        <p14:creationId xmlns:p14="http://schemas.microsoft.com/office/powerpoint/2010/main" val="17401565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2839C-2A59-23D0-A619-14BCCC40E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empirical CDF plot (ECDF)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D2B78-8F45-57DC-6992-8ECD8D401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https://colab.research.google.com/drive/1OEG16-J2snSk5RQFe07HJ4nE4kKhaZM3?usp=sharing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E16D87-51E4-A400-9D58-04D20C701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128" y="2827407"/>
            <a:ext cx="31115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009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234F3-9993-C221-3A61-00B34967D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13A39-4A99-CE68-F8AE-BB227122F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Wilke, Claus O. 2019. Fundamentals of Data Visualization: A Primer on Making Informative and </a:t>
            </a:r>
            <a:r>
              <a:rPr lang="en-US"/>
              <a:t>Compelling Figures</a:t>
            </a:r>
            <a:br>
              <a:rPr lang="en-US" dirty="0"/>
            </a:br>
            <a:r>
              <a:rPr lang="en-US" dirty="0"/>
              <a:t>ISBN 978-1-492-03108-6</a:t>
            </a:r>
          </a:p>
          <a:p>
            <a:r>
              <a:rPr lang="en-US" dirty="0"/>
              <a:t>Consult: </a:t>
            </a:r>
            <a:r>
              <a:rPr lang="en-US" dirty="0">
                <a:hlinkClick r:id="rId2"/>
              </a:rPr>
              <a:t>https://matplotlib.org/stable/users/resources/index.html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450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F2A91-B08A-AE59-11A9-D28B1E422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3A47B-6CC8-B224-A748-4C216F6A0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“Process of graphically displaying scientific data”</a:t>
            </a:r>
          </a:p>
          <a:p>
            <a:endParaRPr lang="en-US" dirty="0"/>
          </a:p>
          <a:p>
            <a:r>
              <a:rPr lang="en-US" dirty="0"/>
              <a:t>Process is far from direct or automatic</a:t>
            </a:r>
          </a:p>
          <a:p>
            <a:endParaRPr lang="en-US" dirty="0"/>
          </a:p>
          <a:p>
            <a:r>
              <a:rPr lang="en-US" dirty="0"/>
              <a:t>Many different ways to represent the same data</a:t>
            </a:r>
          </a:p>
          <a:p>
            <a:pPr lvl="1"/>
            <a:r>
              <a:rPr lang="en-US" dirty="0"/>
              <a:t>E.g., bar plots, linear plots, scatter plots, violin plots, etc.</a:t>
            </a:r>
          </a:p>
          <a:p>
            <a:endParaRPr lang="en-US" dirty="0"/>
          </a:p>
          <a:p>
            <a:r>
              <a:rPr lang="en-US" dirty="0"/>
              <a:t>Also, same data and same plot may be perceived differently depending on who is looking at the figure</a:t>
            </a:r>
          </a:p>
        </p:txBody>
      </p:sp>
    </p:spTree>
    <p:extLst>
      <p:ext uri="{BB962C8B-B14F-4D97-AF65-F5344CB8AC3E}">
        <p14:creationId xmlns:p14="http://schemas.microsoft.com/office/powerpoint/2010/main" val="157440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0F67C-EB2D-1100-5A7C-97FA580F9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quality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F6F93-4463-473C-1BAE-C6DE5EAD2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Quality of a plot ~= 1 / (Time reader takes to understand it)</a:t>
            </a:r>
          </a:p>
          <a:p>
            <a:endParaRPr lang="en-US" dirty="0"/>
          </a:p>
          <a:p>
            <a:r>
              <a:rPr lang="en-US" dirty="0"/>
              <a:t>It pays off to produce clear plots</a:t>
            </a:r>
          </a:p>
          <a:p>
            <a:r>
              <a:rPr lang="en-US" dirty="0"/>
              <a:t>But it takes effort</a:t>
            </a:r>
          </a:p>
          <a:p>
            <a:endParaRPr lang="en-US" dirty="0"/>
          </a:p>
          <a:p>
            <a:r>
              <a:rPr lang="en-US" dirty="0"/>
              <a:t>Takeaway: don’t be sloppy</a:t>
            </a:r>
          </a:p>
        </p:txBody>
      </p:sp>
    </p:spTree>
    <p:extLst>
      <p:ext uri="{BB962C8B-B14F-4D97-AF65-F5344CB8AC3E}">
        <p14:creationId xmlns:p14="http://schemas.microsoft.com/office/powerpoint/2010/main" val="4222116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6AFD9-28D6-E0DA-8544-924A4D238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75122-8204-4F6A-D5C1-C698ECC7E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Offer some guidance on</a:t>
            </a:r>
          </a:p>
          <a:p>
            <a:r>
              <a:rPr lang="en-US" dirty="0"/>
              <a:t>Principles</a:t>
            </a:r>
          </a:p>
          <a:p>
            <a:r>
              <a:rPr lang="en-US" dirty="0"/>
              <a:t>Tools</a:t>
            </a:r>
          </a:p>
          <a:p>
            <a:r>
              <a:rPr lang="en-US" dirty="0"/>
              <a:t>Hints</a:t>
            </a:r>
          </a:p>
          <a:p>
            <a:pPr marL="0" indent="0">
              <a:buNone/>
            </a:pPr>
            <a:r>
              <a:rPr lang="en-US" dirty="0"/>
              <a:t>To effective scientific data visualization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7E58D7-7D7D-3572-CD92-1AF9DAA56C60}"/>
              </a:ext>
            </a:extLst>
          </p:cNvPr>
          <p:cNvSpPr txBox="1"/>
          <p:nvPr/>
        </p:nvSpPr>
        <p:spPr>
          <a:xfrm>
            <a:off x="838200" y="4892551"/>
            <a:ext cx="80865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Lecture inspired from:</a:t>
            </a:r>
          </a:p>
          <a:p>
            <a:r>
              <a:rPr lang="en-US" dirty="0"/>
              <a:t>“Principles of Effective Data Visualization,” S. R. Midway,</a:t>
            </a:r>
            <a:br>
              <a:rPr lang="en-US" dirty="0"/>
            </a:br>
            <a:r>
              <a:rPr lang="en-US" dirty="0">
                <a:hlinkClick r:id="rId2"/>
              </a:rPr>
              <a:t>https://doi.org/10.1016/j.patter.2020.100141</a:t>
            </a:r>
            <a:endParaRPr lang="en-US" dirty="0"/>
          </a:p>
          <a:p>
            <a:r>
              <a:rPr lang="en-US" dirty="0"/>
              <a:t>“Ten Simple Rules for Better Figures,” N. P. Rougier, M. </a:t>
            </a:r>
            <a:r>
              <a:rPr lang="en-US" dirty="0" err="1"/>
              <a:t>Droettboom</a:t>
            </a:r>
            <a:r>
              <a:rPr lang="en-US" dirty="0"/>
              <a:t>, P. E. </a:t>
            </a:r>
            <a:r>
              <a:rPr lang="en-US" dirty="0" err="1"/>
              <a:t>Bourne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>
                <a:hlinkClick r:id="rId3"/>
              </a:rPr>
              <a:t>https://doi.org/10.1371/journal.pcbi.1003833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702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9ADB8-2E27-52A5-D33A-1719C038C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the message first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F55F4-8245-5AD7-36CA-179FC3F26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figure serves to convey a concept or a result that would be impractical to describe solely through text</a:t>
            </a:r>
          </a:p>
          <a:p>
            <a:endParaRPr lang="en-US" dirty="0"/>
          </a:p>
          <a:p>
            <a:r>
              <a:rPr lang="en-US" dirty="0"/>
              <a:t>Identify the role of the figure: what is the underlying message and how can a figure best express this message?</a:t>
            </a:r>
          </a:p>
          <a:p>
            <a:endParaRPr lang="en-US" dirty="0"/>
          </a:p>
          <a:p>
            <a:r>
              <a:rPr lang="en-US" dirty="0"/>
              <a:t>Focus on the information you want to share: envision &amp; design it</a:t>
            </a:r>
          </a:p>
          <a:p>
            <a:r>
              <a:rPr lang="en-US" dirty="0"/>
              <a:t>Hint: use inspiration from figures you come across</a:t>
            </a:r>
          </a:p>
        </p:txBody>
      </p:sp>
    </p:spTree>
    <p:extLst>
      <p:ext uri="{BB962C8B-B14F-4D97-AF65-F5344CB8AC3E}">
        <p14:creationId xmlns:p14="http://schemas.microsoft.com/office/powerpoint/2010/main" val="239437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1E489-C12E-7AC4-6170-DCA3DCA9D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the right geometry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E99AA-CA33-EA3E-AEFC-4B03DA7C0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Geometries are representations of the data in different forms</a:t>
            </a:r>
          </a:p>
          <a:p>
            <a:r>
              <a:rPr lang="en-US" dirty="0"/>
              <a:t>Often there may be more than one geometry to consider</a:t>
            </a:r>
          </a:p>
          <a:p>
            <a:r>
              <a:rPr lang="en-US" dirty="0"/>
              <a:t>Rule of thumb: use high data-ink ratio</a:t>
            </a:r>
          </a:p>
          <a:p>
            <a:pPr lvl="1"/>
            <a:r>
              <a:rPr lang="en-US" dirty="0"/>
              <a:t>The ratio of ink used on data compared with overall ink used in a figure</a:t>
            </a:r>
          </a:p>
          <a:p>
            <a:endParaRPr lang="en-US" dirty="0"/>
          </a:p>
          <a:p>
            <a:r>
              <a:rPr lang="en-US" dirty="0"/>
              <a:t>Hints: use figures you encountered in the literature as evidence, consult toolkit galleries</a:t>
            </a:r>
          </a:p>
          <a:p>
            <a:pPr lvl="1"/>
            <a:r>
              <a:rPr lang="en-US" dirty="0">
                <a:hlinkClick r:id="rId2"/>
              </a:rPr>
              <a:t>https://matplotlib.org/stable/gallery/index.html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https://r-graph-gallery.com/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https://plotly.com/python/plotly-fundamentals/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28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AD3A90-363F-7339-9153-D464F53F4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64029"/>
            <a:ext cx="7772400" cy="532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76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2F089E-3E02-C418-ACC5-298C9E9B0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800" y="0"/>
            <a:ext cx="70843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221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3083</TotalTime>
  <Words>1228</Words>
  <Application>Microsoft Macintosh PowerPoint</Application>
  <PresentationFormat>Widescreen</PresentationFormat>
  <Paragraphs>146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CS 345 Visualization and Plotting</vt:lpstr>
      <vt:lpstr>Few basics</vt:lpstr>
      <vt:lpstr>Scientific data visualization</vt:lpstr>
      <vt:lpstr>Plot quality rule</vt:lpstr>
      <vt:lpstr>Plan for today</vt:lpstr>
      <vt:lpstr>Focus on the message first</vt:lpstr>
      <vt:lpstr>Use the right geometry</vt:lpstr>
      <vt:lpstr>PowerPoint Presentation</vt:lpstr>
      <vt:lpstr>PowerPoint Presentation</vt:lpstr>
      <vt:lpstr>Colors always mean something</vt:lpstr>
      <vt:lpstr>Adapt figures to the support medium</vt:lpstr>
      <vt:lpstr>Include uncertainty</vt:lpstr>
      <vt:lpstr>Detailed captions</vt:lpstr>
      <vt:lpstr>Detailed captions</vt:lpstr>
      <vt:lpstr>Use the right software</vt:lpstr>
      <vt:lpstr>PowerPoint Presentation</vt:lpstr>
      <vt:lpstr>Avoid raster graphics if possible</vt:lpstr>
      <vt:lpstr>Avoid “Chartjunk”</vt:lpstr>
      <vt:lpstr>Don’t kill your time</vt:lpstr>
      <vt:lpstr>Don’t kill your time</vt:lpstr>
      <vt:lpstr>Don’t kill other people’s time</vt:lpstr>
      <vt:lpstr>Don’t kill other people’s time</vt:lpstr>
      <vt:lpstr>What about tables?</vt:lpstr>
      <vt:lpstr>The empirical CDF plot (ECDF)</vt:lpstr>
      <vt:lpstr>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345 Visualization and Plotting</dc:title>
  <dc:creator>Marco Canini</dc:creator>
  <cp:lastModifiedBy>Marco Canini</cp:lastModifiedBy>
  <cp:revision>1</cp:revision>
  <dcterms:created xsi:type="dcterms:W3CDTF">2024-03-15T08:11:15Z</dcterms:created>
  <dcterms:modified xsi:type="dcterms:W3CDTF">2024-03-17T11:34:50Z</dcterms:modified>
</cp:coreProperties>
</file>

<file path=docProps/thumbnail.jpeg>
</file>